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61" r:id="rId3"/>
    <p:sldId id="257" r:id="rId4"/>
    <p:sldId id="270" r:id="rId5"/>
    <p:sldId id="258" r:id="rId6"/>
    <p:sldId id="259" r:id="rId7"/>
    <p:sldId id="260" r:id="rId8"/>
    <p:sldId id="262" r:id="rId9"/>
    <p:sldId id="263" r:id="rId10"/>
    <p:sldId id="266" r:id="rId11"/>
    <p:sldId id="268" r:id="rId12"/>
    <p:sldId id="264" r:id="rId13"/>
    <p:sldId id="265" r:id="rId14"/>
    <p:sldId id="269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3"/>
    <p:restoredTop sz="96093"/>
  </p:normalViewPr>
  <p:slideViewPr>
    <p:cSldViewPr snapToGrid="0" snapToObjects="1">
      <p:cViewPr varScale="1">
        <p:scale>
          <a:sx n="83" d="100"/>
          <a:sy n="83" d="100"/>
        </p:scale>
        <p:origin x="48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36CB22-4354-784F-B3DB-399E71548B5E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BA9147-6441-F440-A07B-CF071308F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61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A9147-6441-F440-A07B-CF071308FC7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082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BA9147-6441-F440-A07B-CF071308FC7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97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hunter2/PostFire_NDVI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672EB-7718-CB41-BD7E-A74C9160E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6" y="2626654"/>
            <a:ext cx="8361229" cy="2098226"/>
          </a:xfrm>
        </p:spPr>
        <p:txBody>
          <a:bodyPr/>
          <a:lstStyle/>
          <a:p>
            <a:r>
              <a:rPr lang="en-US" sz="6000" dirty="0"/>
              <a:t>Vegetation analysis of fire-affected region in the context of land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5D2844-D031-7449-9948-32D063CC2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3" y="4914221"/>
            <a:ext cx="6831673" cy="1086237"/>
          </a:xfrm>
        </p:spPr>
        <p:txBody>
          <a:bodyPr/>
          <a:lstStyle/>
          <a:p>
            <a:r>
              <a:rPr lang="en-US" dirty="0"/>
              <a:t>By Brooke Hunter and Jon Sheppard</a:t>
            </a:r>
          </a:p>
        </p:txBody>
      </p:sp>
    </p:spTree>
    <p:extLst>
      <p:ext uri="{BB962C8B-B14F-4D97-AF65-F5344CB8AC3E}">
        <p14:creationId xmlns:p14="http://schemas.microsoft.com/office/powerpoint/2010/main" val="3273444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0C559-D6B2-004B-BFB2-E0D35F45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39806"/>
            <a:ext cx="9601200" cy="1485900"/>
          </a:xfrm>
        </p:spPr>
        <p:txBody>
          <a:bodyPr/>
          <a:lstStyle/>
          <a:p>
            <a:r>
              <a:rPr lang="en-US" dirty="0"/>
              <a:t>Results: Post-fire Mean NDVI Trendlines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891A62-2952-6145-957F-7870F0D9CB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762000"/>
            <a:ext cx="9144000" cy="6096000"/>
          </a:xfrm>
        </p:spPr>
      </p:pic>
    </p:spTree>
    <p:extLst>
      <p:ext uri="{BB962C8B-B14F-4D97-AF65-F5344CB8AC3E}">
        <p14:creationId xmlns:p14="http://schemas.microsoft.com/office/powerpoint/2010/main" val="1724589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0C559-D6B2-004B-BFB2-E0D35F45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39806"/>
            <a:ext cx="9601200" cy="1485900"/>
          </a:xfrm>
        </p:spPr>
        <p:txBody>
          <a:bodyPr/>
          <a:lstStyle/>
          <a:p>
            <a:r>
              <a:rPr lang="en-US" dirty="0"/>
              <a:t>Results: Percent Recovery (June)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009C97-85C0-44E3-A79B-D2C9044F1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75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6FEFD-8596-D744-89F3-A563C2E2B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551B5-1041-6048-801A-C030C38F9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Land managed by the BLM has a greater recovery rate, and a decreasing interquartile range</a:t>
            </a:r>
          </a:p>
          <a:p>
            <a:r>
              <a:rPr lang="en-US" dirty="0"/>
              <a:t>Private land salvaged logged after the fire. </a:t>
            </a:r>
          </a:p>
        </p:txBody>
      </p:sp>
    </p:spTree>
    <p:extLst>
      <p:ext uri="{BB962C8B-B14F-4D97-AF65-F5344CB8AC3E}">
        <p14:creationId xmlns:p14="http://schemas.microsoft.com/office/powerpoint/2010/main" val="2596824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FBDA0-4E72-DD47-B8F2-D04EC3D4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Steps &amp; Questions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2E869CB1-5AED-46E7-9F1A-0E4D062E115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09"/>
          <a:stretch/>
        </p:blipFill>
        <p:spPr>
          <a:xfrm>
            <a:off x="6172200" y="1428750"/>
            <a:ext cx="5842373" cy="506082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E143B49-8E5B-4E19-8540-1108F9928D2B}"/>
              </a:ext>
            </a:extLst>
          </p:cNvPr>
          <p:cNvSpPr txBox="1">
            <a:spLocks/>
          </p:cNvSpPr>
          <p:nvPr/>
        </p:nvSpPr>
        <p:spPr>
          <a:xfrm>
            <a:off x="826655" y="2171700"/>
            <a:ext cx="4412105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Apply to more fires (there are plenty in the area)</a:t>
            </a:r>
          </a:p>
          <a:p>
            <a:r>
              <a:rPr lang="en-US" dirty="0"/>
              <a:t>Separate land management further than just private and BLM. Or connect to “time since salvage logging”</a:t>
            </a:r>
          </a:p>
          <a:p>
            <a:r>
              <a:rPr lang="en-US" dirty="0"/>
              <a:t>Account for serial correlation (seasonality)</a:t>
            </a:r>
          </a:p>
          <a:p>
            <a:r>
              <a:rPr lang="en-US" dirty="0"/>
              <a:t>Connect to Brooke’s LiDAR change detection project</a:t>
            </a:r>
          </a:p>
        </p:txBody>
      </p:sp>
    </p:spTree>
    <p:extLst>
      <p:ext uri="{BB962C8B-B14F-4D97-AF65-F5344CB8AC3E}">
        <p14:creationId xmlns:p14="http://schemas.microsoft.com/office/powerpoint/2010/main" val="1720898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FBDA0-4E72-DD47-B8F2-D04EC3D4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Steps &amp;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3C637-9243-2142-B5E0-93A43150B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655" y="2171700"/>
            <a:ext cx="4412105" cy="3581400"/>
          </a:xfrm>
        </p:spPr>
        <p:txBody>
          <a:bodyPr/>
          <a:lstStyle/>
          <a:p>
            <a:r>
              <a:rPr lang="en-US" dirty="0"/>
              <a:t>Apply to more fires (there are plenty in the area)</a:t>
            </a:r>
          </a:p>
          <a:p>
            <a:r>
              <a:rPr lang="en-US" dirty="0"/>
              <a:t>Separate land management further than just private and BLM. Or connect to “time since salvage logging”</a:t>
            </a:r>
          </a:p>
          <a:p>
            <a:r>
              <a:rPr lang="en-US" dirty="0"/>
              <a:t>Account for serial correlation (seasonality)</a:t>
            </a:r>
          </a:p>
          <a:p>
            <a:r>
              <a:rPr lang="en-US" dirty="0"/>
              <a:t>Connect to Brooke’s LiDAR change detection project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71327B0-68E8-48FE-BD95-AABC059DD7B8}"/>
              </a:ext>
            </a:extLst>
          </p:cNvPr>
          <p:cNvGrpSpPr/>
          <p:nvPr/>
        </p:nvGrpSpPr>
        <p:grpSpPr>
          <a:xfrm>
            <a:off x="6143594" y="1785828"/>
            <a:ext cx="5970135" cy="4856136"/>
            <a:chOff x="4607695" y="981231"/>
            <a:chExt cx="4477601" cy="3642102"/>
          </a:xfrm>
        </p:grpSpPr>
        <p:pic>
          <p:nvPicPr>
            <p:cNvPr id="13" name="Google Shape;276;p31">
              <a:extLst>
                <a:ext uri="{FF2B5EF4-FFF2-40B4-BE49-F238E27FC236}">
                  <a16:creationId xmlns:a16="http://schemas.microsoft.com/office/drawing/2014/main" id="{C5B97CE5-7DC7-4C4B-9617-B4EC6B8B3A54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12110" t="185" r="20084" b="95"/>
            <a:stretch/>
          </p:blipFill>
          <p:spPr>
            <a:xfrm>
              <a:off x="4607695" y="981231"/>
              <a:ext cx="4477601" cy="3642102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5" name="Google Shape;279;p31">
              <a:extLst>
                <a:ext uri="{FF2B5EF4-FFF2-40B4-BE49-F238E27FC236}">
                  <a16:creationId xmlns:a16="http://schemas.microsoft.com/office/drawing/2014/main" id="{D0F16393-553C-4AD6-A281-D90EDDBC7244}"/>
                </a:ext>
              </a:extLst>
            </p:cNvPr>
            <p:cNvSpPr txBox="1"/>
            <p:nvPr/>
          </p:nvSpPr>
          <p:spPr>
            <a:xfrm>
              <a:off x="5874327" y="4190474"/>
              <a:ext cx="2639292" cy="3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400" b="1" dirty="0"/>
                <a:t>DEM of difference ( DoD)</a:t>
              </a:r>
              <a:endParaRPr sz="2400" b="1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909F9CD-F0C1-4224-86CA-3C93E115AF1E}"/>
                </a:ext>
              </a:extLst>
            </p:cNvPr>
            <p:cNvCxnSpPr>
              <a:cxnSpLocks/>
            </p:cNvCxnSpPr>
            <p:nvPr/>
          </p:nvCxnSpPr>
          <p:spPr>
            <a:xfrm>
              <a:off x="5081131" y="1225013"/>
              <a:ext cx="1744901" cy="15305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E5F6B30-5F70-434B-A868-4C9731CF93B9}"/>
                </a:ext>
              </a:extLst>
            </p:cNvPr>
            <p:cNvSpPr txBox="1"/>
            <p:nvPr/>
          </p:nvSpPr>
          <p:spPr>
            <a:xfrm>
              <a:off x="5159591" y="1240318"/>
              <a:ext cx="1652587" cy="377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667" b="1" dirty="0"/>
                <a:t>200 meters</a:t>
              </a:r>
            </a:p>
          </p:txBody>
        </p:sp>
        <p:sp>
          <p:nvSpPr>
            <p:cNvPr id="21" name="Google Shape;142;p21">
              <a:extLst>
                <a:ext uri="{FF2B5EF4-FFF2-40B4-BE49-F238E27FC236}">
                  <a16:creationId xmlns:a16="http://schemas.microsoft.com/office/drawing/2014/main" id="{2B5B4F0C-ACE2-40AD-8725-D6D3B128B4D4}"/>
                </a:ext>
              </a:extLst>
            </p:cNvPr>
            <p:cNvSpPr txBox="1"/>
            <p:nvPr/>
          </p:nvSpPr>
          <p:spPr>
            <a:xfrm>
              <a:off x="6922697" y="3843715"/>
              <a:ext cx="1491324" cy="3924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400" dirty="0"/>
                <a:t>2013- 2015</a:t>
              </a:r>
              <a:endParaRPr sz="2400" dirty="0"/>
            </a:p>
          </p:txBody>
        </p:sp>
      </p:grpSp>
      <p:pic>
        <p:nvPicPr>
          <p:cNvPr id="22" name="Picture 21" descr="A close up of a logo&#10;&#10;Description automatically generated">
            <a:extLst>
              <a:ext uri="{FF2B5EF4-FFF2-40B4-BE49-F238E27FC236}">
                <a16:creationId xmlns:a16="http://schemas.microsoft.com/office/drawing/2014/main" id="{91302003-9AED-4859-B868-34EBC0AB4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594" y="3425779"/>
            <a:ext cx="1225552" cy="32681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23947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CDBED-E90B-E541-9058-6CD9F7080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and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B0522-009F-5547-8D70-5D93C22B8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77A2BB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https://github.com/bhunter2/PostFire_NDVI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987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EFAE920-C404-4343-9984-30B8E0944D24}"/>
              </a:ext>
            </a:extLst>
          </p:cNvPr>
          <p:cNvGrpSpPr/>
          <p:nvPr/>
        </p:nvGrpSpPr>
        <p:grpSpPr>
          <a:xfrm>
            <a:off x="7269124" y="1351550"/>
            <a:ext cx="4688325" cy="5430848"/>
            <a:chOff x="3178968" y="99312"/>
            <a:chExt cx="4440264" cy="5143500"/>
          </a:xfrm>
        </p:grpSpPr>
        <p:pic>
          <p:nvPicPr>
            <p:cNvPr id="19" name="Picture 18" descr="A picture containing flower, plant, sign, sitting&#10;&#10;Description automatically generated">
              <a:extLst>
                <a:ext uri="{FF2B5EF4-FFF2-40B4-BE49-F238E27FC236}">
                  <a16:creationId xmlns:a16="http://schemas.microsoft.com/office/drawing/2014/main" id="{CFC13A3B-51B2-4846-AB3A-02BB24CACF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8883" r="20840"/>
            <a:stretch/>
          </p:blipFill>
          <p:spPr>
            <a:xfrm>
              <a:off x="3178968" y="99312"/>
              <a:ext cx="4440264" cy="514350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871484-B704-4CF9-9EB4-957E41E42BDA}"/>
                </a:ext>
              </a:extLst>
            </p:cNvPr>
            <p:cNvSpPr txBox="1"/>
            <p:nvPr/>
          </p:nvSpPr>
          <p:spPr>
            <a:xfrm>
              <a:off x="3258617" y="4465493"/>
              <a:ext cx="2403658" cy="4770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500" dirty="0"/>
                <a:t>July 20</a:t>
              </a:r>
              <a:r>
                <a:rPr lang="en-US" sz="2500" baseline="30000" dirty="0"/>
                <a:t>th</a:t>
              </a:r>
              <a:r>
                <a:rPr lang="en-US" sz="2500" dirty="0"/>
                <a:t>, 2019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36D642-2D8E-E14C-B1B7-8E705524A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473" y="422660"/>
            <a:ext cx="9601200" cy="810528"/>
          </a:xfrm>
        </p:spPr>
        <p:txBody>
          <a:bodyPr/>
          <a:lstStyle/>
          <a:p>
            <a:r>
              <a:rPr lang="en-US" dirty="0"/>
              <a:t>Douglas Fire Complex (2013)</a:t>
            </a:r>
          </a:p>
        </p:txBody>
      </p:sp>
      <p:pic>
        <p:nvPicPr>
          <p:cNvPr id="15" name="Picture 14" descr="A picture containing outdoor, grass, field, yellow&#10;&#10;Description automatically generated">
            <a:extLst>
              <a:ext uri="{FF2B5EF4-FFF2-40B4-BE49-F238E27FC236}">
                <a16:creationId xmlns:a16="http://schemas.microsoft.com/office/drawing/2014/main" id="{B2B52246-4B49-45C5-82BF-3633C0FE31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5" t="2288" r="33697" b="10851"/>
          <a:stretch/>
        </p:blipFill>
        <p:spPr>
          <a:xfrm>
            <a:off x="1634835" y="1351550"/>
            <a:ext cx="4581238" cy="54736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E77BC90-75AA-4CBA-9DA5-665E81533A4A}"/>
              </a:ext>
            </a:extLst>
          </p:cNvPr>
          <p:cNvSpPr txBox="1"/>
          <p:nvPr/>
        </p:nvSpPr>
        <p:spPr>
          <a:xfrm>
            <a:off x="3346882" y="6563541"/>
            <a:ext cx="2869191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dirty="0"/>
              <a:t>Images from Esri Landsat Live Viewer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72A7F3-1C30-4525-A562-C618FA8AF16A}"/>
              </a:ext>
            </a:extLst>
          </p:cNvPr>
          <p:cNvSpPr txBox="1"/>
          <p:nvPr/>
        </p:nvSpPr>
        <p:spPr>
          <a:xfrm>
            <a:off x="1653435" y="5900247"/>
            <a:ext cx="2751909" cy="4770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dirty="0"/>
              <a:t>Pre-fire 2013</a:t>
            </a:r>
          </a:p>
        </p:txBody>
      </p:sp>
      <p:cxnSp>
        <p:nvCxnSpPr>
          <p:cNvPr id="21" name="Google Shape;151;p22">
            <a:extLst>
              <a:ext uri="{FF2B5EF4-FFF2-40B4-BE49-F238E27FC236}">
                <a16:creationId xmlns:a16="http://schemas.microsoft.com/office/drawing/2014/main" id="{B8F95AFF-96CC-47EA-AA83-A5D938397AB6}"/>
              </a:ext>
            </a:extLst>
          </p:cNvPr>
          <p:cNvCxnSpPr>
            <a:cxnSpLocks/>
          </p:cNvCxnSpPr>
          <p:nvPr/>
        </p:nvCxnSpPr>
        <p:spPr>
          <a:xfrm>
            <a:off x="10767675" y="2421970"/>
            <a:ext cx="905971" cy="0"/>
          </a:xfrm>
          <a:prstGeom prst="straightConnector1">
            <a:avLst/>
          </a:prstGeom>
          <a:noFill/>
          <a:ln w="381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152;p22">
            <a:extLst>
              <a:ext uri="{FF2B5EF4-FFF2-40B4-BE49-F238E27FC236}">
                <a16:creationId xmlns:a16="http://schemas.microsoft.com/office/drawing/2014/main" id="{1DC77B58-DEAF-43FA-B15D-93AC32E533E8}"/>
              </a:ext>
            </a:extLst>
          </p:cNvPr>
          <p:cNvSpPr txBox="1"/>
          <p:nvPr/>
        </p:nvSpPr>
        <p:spPr>
          <a:xfrm>
            <a:off x="10788389" y="1834156"/>
            <a:ext cx="1005701" cy="406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bg1"/>
                </a:solidFill>
              </a:rPr>
              <a:t>5 km</a:t>
            </a:r>
            <a:endParaRPr sz="2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660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E30D2-1B9B-5F47-9828-771E165B4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54B962F-3A07-42E3-9829-41779C3C2238}"/>
              </a:ext>
            </a:extLst>
          </p:cNvPr>
          <p:cNvSpPr txBox="1">
            <a:spLocks/>
          </p:cNvSpPr>
          <p:nvPr/>
        </p:nvSpPr>
        <p:spPr>
          <a:xfrm>
            <a:off x="747253" y="1810326"/>
            <a:ext cx="4566704" cy="4627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Wildfire frequency and intensity has increased in recent years. </a:t>
            </a:r>
          </a:p>
          <a:p>
            <a:r>
              <a:rPr lang="en-US" sz="2400" dirty="0"/>
              <a:t>In Oregon, a checkerboard of privately and publicly owned land has resulted in a landscape that has sharp boundaries between clear cut and vegetated regions.</a:t>
            </a:r>
          </a:p>
          <a:p>
            <a:r>
              <a:rPr lang="en-US" sz="2400" dirty="0"/>
              <a:t>Vegetation can be important to hillslope recovery</a:t>
            </a:r>
          </a:p>
        </p:txBody>
      </p:sp>
      <p:pic>
        <p:nvPicPr>
          <p:cNvPr id="9" name="Picture 8" descr="A picture containing clothing, hat&#10;&#10;Description automatically generated">
            <a:extLst>
              <a:ext uri="{FF2B5EF4-FFF2-40B4-BE49-F238E27FC236}">
                <a16:creationId xmlns:a16="http://schemas.microsoft.com/office/drawing/2014/main" id="{0F9B6ACE-BCB5-43DF-A250-034A193425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6" b="2037"/>
          <a:stretch/>
        </p:blipFill>
        <p:spPr>
          <a:xfrm>
            <a:off x="8732541" y="1607672"/>
            <a:ext cx="3417685" cy="4370293"/>
          </a:xfrm>
          <a:prstGeom prst="rect">
            <a:avLst/>
          </a:prstGeom>
        </p:spPr>
      </p:pic>
      <p:pic>
        <p:nvPicPr>
          <p:cNvPr id="10" name="Google Shape;149;p22">
            <a:extLst>
              <a:ext uri="{FF2B5EF4-FFF2-40B4-BE49-F238E27FC236}">
                <a16:creationId xmlns:a16="http://schemas.microsoft.com/office/drawing/2014/main" id="{724A45E8-3157-4C7B-8D2C-C70F092C1B3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314" t="1244" r="1314"/>
          <a:stretch/>
        </p:blipFill>
        <p:spPr>
          <a:xfrm>
            <a:off x="5403274" y="1607672"/>
            <a:ext cx="3318108" cy="4370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4A4F57CE-39A2-472D-8CB2-1B3EEE893D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2857" y="5296519"/>
            <a:ext cx="1000400" cy="90578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4EE2687F-6064-40FD-9DF1-4D1DC2CA41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3320" y="5298548"/>
            <a:ext cx="1247305" cy="8315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8F2C7B7-FF4E-4051-9E0F-871CB324BBEF}"/>
              </a:ext>
            </a:extLst>
          </p:cNvPr>
          <p:cNvSpPr txBox="1"/>
          <p:nvPr/>
        </p:nvSpPr>
        <p:spPr>
          <a:xfrm>
            <a:off x="8857674" y="6202302"/>
            <a:ext cx="2798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/>
              <a:t>Zald</a:t>
            </a:r>
            <a:r>
              <a:rPr lang="en-US" sz="1800" dirty="0"/>
              <a:t> and Dunn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533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E30D2-1B9B-5F47-9828-771E165B4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549A2-F033-2743-833D-041D3E0CD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253" y="1810326"/>
            <a:ext cx="4566704" cy="4627419"/>
          </a:xfrm>
        </p:spPr>
        <p:txBody>
          <a:bodyPr>
            <a:normAutofit/>
          </a:bodyPr>
          <a:lstStyle/>
          <a:p>
            <a:r>
              <a:rPr lang="en-US" sz="2400" dirty="0"/>
              <a:t>Wildfire frequency and intensity has increased in recent years. </a:t>
            </a:r>
          </a:p>
          <a:p>
            <a:r>
              <a:rPr lang="en-US" sz="2400" dirty="0"/>
              <a:t>In Oregon, a checkerboard of privately and publicly owned land has resulted in a landscape that has sharp boundaries between clear cut and vegetated regions.</a:t>
            </a:r>
          </a:p>
          <a:p>
            <a:r>
              <a:rPr lang="en-US" sz="2400" dirty="0"/>
              <a:t>Vegetation can be important to hillslope recovery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7420007-671B-43EE-9B3E-4A637731C5F6}"/>
              </a:ext>
            </a:extLst>
          </p:cNvPr>
          <p:cNvGrpSpPr/>
          <p:nvPr/>
        </p:nvGrpSpPr>
        <p:grpSpPr>
          <a:xfrm>
            <a:off x="5441960" y="2010612"/>
            <a:ext cx="3263844" cy="3742488"/>
            <a:chOff x="4060931" y="1720387"/>
            <a:chExt cx="3922247" cy="4497446"/>
          </a:xfrm>
        </p:grpSpPr>
        <p:pic>
          <p:nvPicPr>
            <p:cNvPr id="7" name="Google Shape;104;p18">
              <a:extLst>
                <a:ext uri="{FF2B5EF4-FFF2-40B4-BE49-F238E27FC236}">
                  <a16:creationId xmlns:a16="http://schemas.microsoft.com/office/drawing/2014/main" id="{A0D638CB-D1F7-4E20-A860-376E68FCD35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23949" r="16431"/>
            <a:stretch/>
          </p:blipFill>
          <p:spPr>
            <a:xfrm>
              <a:off x="4060931" y="1720387"/>
              <a:ext cx="3922247" cy="4497446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8" name="Google Shape;106;p18">
              <a:extLst>
                <a:ext uri="{FF2B5EF4-FFF2-40B4-BE49-F238E27FC236}">
                  <a16:creationId xmlns:a16="http://schemas.microsoft.com/office/drawing/2014/main" id="{6724BA73-4EC0-45C9-912A-CA6CC7E7CECC}"/>
                </a:ext>
              </a:extLst>
            </p:cNvPr>
            <p:cNvSpPr txBox="1"/>
            <p:nvPr/>
          </p:nvSpPr>
          <p:spPr>
            <a:xfrm>
              <a:off x="4060931" y="5258420"/>
              <a:ext cx="2191221" cy="4009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133" b="1" dirty="0">
                  <a:solidFill>
                    <a:srgbClr val="FFFFFF"/>
                  </a:solidFill>
                </a:rPr>
                <a:t>Pre-Douglas Fire 2013</a:t>
              </a:r>
              <a:endParaRPr sz="2133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CCC0EF8-352B-45E0-A83B-43441C7B9818}"/>
              </a:ext>
            </a:extLst>
          </p:cNvPr>
          <p:cNvGrpSpPr/>
          <p:nvPr/>
        </p:nvGrpSpPr>
        <p:grpSpPr>
          <a:xfrm>
            <a:off x="8833807" y="2003901"/>
            <a:ext cx="3263844" cy="3742488"/>
            <a:chOff x="8154051" y="1713677"/>
            <a:chExt cx="3922247" cy="4497446"/>
          </a:xfrm>
        </p:grpSpPr>
        <p:pic>
          <p:nvPicPr>
            <p:cNvPr id="10" name="Google Shape;105;p18">
              <a:extLst>
                <a:ext uri="{FF2B5EF4-FFF2-40B4-BE49-F238E27FC236}">
                  <a16:creationId xmlns:a16="http://schemas.microsoft.com/office/drawing/2014/main" id="{B389FDAB-4242-459F-B132-1F9210A5E835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24165" r="16211"/>
            <a:stretch/>
          </p:blipFill>
          <p:spPr>
            <a:xfrm>
              <a:off x="8154051" y="1713677"/>
              <a:ext cx="3922247" cy="4497446"/>
            </a:xfrm>
            <a:prstGeom prst="rect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1" name="Google Shape;107;p18">
              <a:extLst>
                <a:ext uri="{FF2B5EF4-FFF2-40B4-BE49-F238E27FC236}">
                  <a16:creationId xmlns:a16="http://schemas.microsoft.com/office/drawing/2014/main" id="{2A0514D7-74EE-4BED-8F94-7229B0F5F076}"/>
                </a:ext>
              </a:extLst>
            </p:cNvPr>
            <p:cNvSpPr txBox="1"/>
            <p:nvPr/>
          </p:nvSpPr>
          <p:spPr>
            <a:xfrm>
              <a:off x="8177786" y="5259774"/>
              <a:ext cx="2191222" cy="4009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" sz="2133" b="1" dirty="0">
                  <a:solidFill>
                    <a:srgbClr val="FFFFFF"/>
                  </a:solidFill>
                </a:rPr>
                <a:t>Post-Douglas Fire 2015</a:t>
              </a:r>
              <a:endParaRPr sz="2133" b="1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8624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D1D00-DCB7-1045-8BAC-9832B15CC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5836"/>
          </a:xfrm>
        </p:spPr>
        <p:txBody>
          <a:bodyPr/>
          <a:lstStyle/>
          <a:p>
            <a:r>
              <a:rPr lang="en-US" dirty="0"/>
              <a:t>Goal and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4DA84-FA34-154E-9B00-63C78C426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808" y="2611582"/>
            <a:ext cx="9601200" cy="951346"/>
          </a:xfrm>
        </p:spPr>
        <p:txBody>
          <a:bodyPr>
            <a:normAutofit/>
          </a:bodyPr>
          <a:lstStyle/>
          <a:p>
            <a:r>
              <a:rPr lang="en-US" dirty="0"/>
              <a:t>How quickly does vegetation recover after wildfires?</a:t>
            </a:r>
          </a:p>
          <a:p>
            <a:r>
              <a:rPr lang="en-US" dirty="0"/>
              <a:t>How does recovery vary based on land management practices? 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BC61252-7751-4D09-AE02-D61746F0E4D1}"/>
              </a:ext>
            </a:extLst>
          </p:cNvPr>
          <p:cNvSpPr txBox="1">
            <a:spLocks/>
          </p:cNvSpPr>
          <p:nvPr/>
        </p:nvSpPr>
        <p:spPr>
          <a:xfrm>
            <a:off x="1371600" y="1431636"/>
            <a:ext cx="9601200" cy="951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Our project we aim to investigate how this pattern of private and public land management influences vegetation recovery through normalized differenced vegetation index analysis (NDVI) over time pre and post-fire.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DCF55C-58CA-456E-AB6C-115CA54CCB35}"/>
              </a:ext>
            </a:extLst>
          </p:cNvPr>
          <p:cNvSpPr txBox="1">
            <a:spLocks/>
          </p:cNvSpPr>
          <p:nvPr/>
        </p:nvSpPr>
        <p:spPr>
          <a:xfrm>
            <a:off x="1556208" y="467591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will calculate normalized differenced vegetation index (NDVI) for pre-and post-fire </a:t>
            </a:r>
            <a:r>
              <a:rPr lang="en-US" dirty="0" err="1"/>
              <a:t>landsat</a:t>
            </a:r>
            <a:r>
              <a:rPr lang="en-US" dirty="0"/>
              <a:t> data to investigate vegetation recovery of the Douglas Fire (July 2013). </a:t>
            </a:r>
          </a:p>
          <a:p>
            <a:r>
              <a:rPr lang="en-US" dirty="0"/>
              <a:t>We will separate this analysis based on land ownership separate by private (Roseburg Timber) and publicly (Bureau of Land Management) land.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10C3729-D163-4126-800E-3D778972FEC0}"/>
              </a:ext>
            </a:extLst>
          </p:cNvPr>
          <p:cNvSpPr txBox="1">
            <a:spLocks/>
          </p:cNvSpPr>
          <p:nvPr/>
        </p:nvSpPr>
        <p:spPr>
          <a:xfrm>
            <a:off x="1403808" y="3729183"/>
            <a:ext cx="9601200" cy="7458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962726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C1646-79C1-C340-A779-FEB8822F4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Methodology: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F669B-CB52-0C41-861D-B11352FD1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5595257" cy="3581400"/>
          </a:xfrm>
        </p:spPr>
        <p:txBody>
          <a:bodyPr/>
          <a:lstStyle/>
          <a:p>
            <a:r>
              <a:rPr lang="en-US" dirty="0"/>
              <a:t>Landsat 7-8 imagery 2012-2022 (Google Earth Engine): 30% cloud cover. 99 images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Douglas Complex Fire (2013) .</a:t>
            </a:r>
            <a:r>
              <a:rPr lang="en-US" dirty="0" err="1"/>
              <a:t>tif</a:t>
            </a:r>
            <a:r>
              <a:rPr lang="en-US" dirty="0"/>
              <a:t> file (</a:t>
            </a:r>
            <a:r>
              <a:rPr lang="en-US" i="1" dirty="0" err="1"/>
              <a:t>Zald</a:t>
            </a:r>
            <a:r>
              <a:rPr lang="en-US" i="1" dirty="0"/>
              <a:t> and Dunn 2018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Land Status Oregon ownership (BLM arc services): 1 (white) = private, 0 (black) = BLM</a:t>
            </a:r>
          </a:p>
        </p:txBody>
      </p:sp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AAA75462-5F1C-0843-B52E-C943F1D2E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628" y="168729"/>
            <a:ext cx="4248150" cy="652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564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ED4B7-D303-0C45-9CD2-8C8202E22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Methodology: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24225-3DE7-2244-B00E-BB78A14DF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920343" cy="3581400"/>
          </a:xfrm>
        </p:spPr>
        <p:txBody>
          <a:bodyPr/>
          <a:lstStyle/>
          <a:p>
            <a:r>
              <a:rPr lang="en-US" dirty="0"/>
              <a:t>Google Earth Engine: Landsat images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gdal</a:t>
            </a:r>
            <a:r>
              <a:rPr lang="en-US" dirty="0"/>
              <a:t>: convert Douglas fire extent .</a:t>
            </a:r>
            <a:r>
              <a:rPr lang="en-US" dirty="0" err="1"/>
              <a:t>tif</a:t>
            </a:r>
            <a:r>
              <a:rPr lang="en-US" dirty="0"/>
              <a:t> and land status .</a:t>
            </a:r>
            <a:r>
              <a:rPr lang="en-US" dirty="0" err="1"/>
              <a:t>tif</a:t>
            </a:r>
            <a:r>
              <a:rPr lang="en-US" dirty="0"/>
              <a:t> to match </a:t>
            </a:r>
            <a:r>
              <a:rPr lang="en-US" dirty="0" err="1"/>
              <a:t>crs</a:t>
            </a:r>
            <a:r>
              <a:rPr lang="en-US" dirty="0"/>
              <a:t> of Landsat images (ESPG: 32610) and pad their spatial extents to match Landsat images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Lab: manipulation and analysis of data after downloading and using </a:t>
            </a:r>
            <a:r>
              <a:rPr lang="en-US" dirty="0" err="1"/>
              <a:t>gdal</a:t>
            </a:r>
            <a:r>
              <a:rPr lang="en-US" dirty="0"/>
              <a:t> from command 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129D6E-9036-E942-B727-FBB20040D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792" y="164630"/>
            <a:ext cx="4248149" cy="652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137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520E8-E7FC-9644-8317-2D6CAF33C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Methodology: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B5391-BF08-6E4B-8406-A065E6E38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17914"/>
            <a:ext cx="9601200" cy="4049486"/>
          </a:xfrm>
        </p:spPr>
        <p:txBody>
          <a:bodyPr>
            <a:normAutofit lnSpcReduction="10000"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Query Landsat Collection through Google Earth Engine via Google Collab.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Calculate Normalized Difference Vegetation Index (NDVI) of each image.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Convert Douglas Fire extent and ownership </a:t>
            </a:r>
            <a:r>
              <a:rPr lang="en-US" dirty="0" err="1"/>
              <a:t>tifs</a:t>
            </a:r>
            <a:r>
              <a:rPr lang="en-US" dirty="0"/>
              <a:t> to ESPG: 32610.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Pad Douglas Fire and ownership </a:t>
            </a:r>
            <a:r>
              <a:rPr lang="en-US" dirty="0" err="1"/>
              <a:t>tifs</a:t>
            </a:r>
            <a:r>
              <a:rPr lang="en-US" dirty="0"/>
              <a:t> to match Landsat spatial extent.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Subset and clip NDVI images based on Douglas Fire extent .</a:t>
            </a:r>
            <a:r>
              <a:rPr lang="en-US" dirty="0" err="1"/>
              <a:t>tif</a:t>
            </a:r>
            <a:r>
              <a:rPr lang="en-US" dirty="0"/>
              <a:t> file.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Subset newly clipped NDVI images based on a binary ownership file.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Analyze trends in the resulting data with boxplot and mean values.</a:t>
            </a:r>
          </a:p>
        </p:txBody>
      </p:sp>
    </p:spTree>
    <p:extLst>
      <p:ext uri="{BB962C8B-B14F-4D97-AF65-F5344CB8AC3E}">
        <p14:creationId xmlns:p14="http://schemas.microsoft.com/office/powerpoint/2010/main" val="4182161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A4FE8-C0DF-0849-93C5-D3FFDE36D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Boxplots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BE3B56-C020-9A41-AFB8-CE25D3ACA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1428750"/>
            <a:ext cx="12213883" cy="4885553"/>
          </a:xfrm>
        </p:spPr>
      </p:pic>
    </p:spTree>
    <p:extLst>
      <p:ext uri="{BB962C8B-B14F-4D97-AF65-F5344CB8AC3E}">
        <p14:creationId xmlns:p14="http://schemas.microsoft.com/office/powerpoint/2010/main" val="261560033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157</TotalTime>
  <Words>617</Words>
  <Application>Microsoft Office PowerPoint</Application>
  <PresentationFormat>Widescreen</PresentationFormat>
  <Paragraphs>70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Calibri</vt:lpstr>
      <vt:lpstr>Franklin Gothic Book</vt:lpstr>
      <vt:lpstr>Crop</vt:lpstr>
      <vt:lpstr>Vegetation analysis of fire-affected region in the context of land management</vt:lpstr>
      <vt:lpstr>Douglas Fire Complex (2013)</vt:lpstr>
      <vt:lpstr>Motivation</vt:lpstr>
      <vt:lpstr>Motivation</vt:lpstr>
      <vt:lpstr>Goal and Questions</vt:lpstr>
      <vt:lpstr>Methodology: Datasets</vt:lpstr>
      <vt:lpstr>Methodology: Tools</vt:lpstr>
      <vt:lpstr>Methodology: Workflow</vt:lpstr>
      <vt:lpstr>Results: Boxplots</vt:lpstr>
      <vt:lpstr>Results: Post-fire Mean NDVI Trendlines</vt:lpstr>
      <vt:lpstr>Results: Percent Recovery (June)</vt:lpstr>
      <vt:lpstr>Discussion</vt:lpstr>
      <vt:lpstr>Further Steps &amp; Questions</vt:lpstr>
      <vt:lpstr>Further Steps &amp; Questions</vt:lpstr>
      <vt:lpstr>References and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Vegetation analysis of fire-affected region in the context of land management</dc:title>
  <dc:creator>Jon Sheppard</dc:creator>
  <cp:lastModifiedBy>Brooke Hunter</cp:lastModifiedBy>
  <cp:revision>8</cp:revision>
  <dcterms:created xsi:type="dcterms:W3CDTF">2022-03-08T03:14:19Z</dcterms:created>
  <dcterms:modified xsi:type="dcterms:W3CDTF">2022-03-09T19:31:57Z</dcterms:modified>
</cp:coreProperties>
</file>

<file path=docProps/thumbnail.jpeg>
</file>